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1" r:id="rId2"/>
    <p:sldId id="265" r:id="rId3"/>
    <p:sldId id="264" r:id="rId4"/>
    <p:sldId id="266" r:id="rId5"/>
    <p:sldId id="278" r:id="rId6"/>
    <p:sldId id="267" r:id="rId7"/>
    <p:sldId id="269" r:id="rId8"/>
    <p:sldId id="256" r:id="rId9"/>
    <p:sldId id="257" r:id="rId10"/>
    <p:sldId id="259" r:id="rId11"/>
    <p:sldId id="263" r:id="rId12"/>
    <p:sldId id="276" r:id="rId13"/>
    <p:sldId id="270" r:id="rId14"/>
    <p:sldId id="277" r:id="rId15"/>
    <p:sldId id="268" r:id="rId16"/>
    <p:sldId id="273" r:id="rId17"/>
    <p:sldId id="258" r:id="rId18"/>
    <p:sldId id="271" r:id="rId19"/>
    <p:sldId id="279" r:id="rId20"/>
    <p:sldId id="272" r:id="rId21"/>
    <p:sldId id="274" r:id="rId22"/>
    <p:sldId id="275" r:id="rId23"/>
    <p:sldId id="28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3"/>
    <p:restoredTop sz="94676"/>
  </p:normalViewPr>
  <p:slideViewPr>
    <p:cSldViewPr snapToGrid="0">
      <p:cViewPr varScale="1">
        <p:scale>
          <a:sx n="87" d="100"/>
          <a:sy n="87" d="100"/>
        </p:scale>
        <p:origin x="7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359E0-E7BB-A149-96A8-E8FFC791372C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251D5-AD58-1344-B367-B7A2313241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8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Digitale camera, </a:t>
            </a:r>
            <a:r>
              <a:rPr lang="nl-NL" dirty="0" err="1"/>
              <a:t>Hue</a:t>
            </a:r>
            <a:r>
              <a:rPr lang="nl-NL" dirty="0"/>
              <a:t> verlichting, slimme printers, slimme verwarming, apparaten buiten de EU kunnen minder veilig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251D5-AD58-1344-B367-B7A23132414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85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Via een link in je email, via onbeveiligde netwerken, je leent je telefoon even uit, via een bijlage, via een filmpje, verspreiden van een virus.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251D5-AD58-1344-B367-B7A23132414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20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251D5-AD58-1344-B367-B7A23132414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88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B4859-BF6E-4298-C9A8-135069C78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8A8E55-0C22-915A-144B-295D779E0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3EE041-7BFA-7BCC-A584-B17001AD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F1920D-5D09-C553-11DE-8A5E270F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2D176A-6A6F-2B4C-4C66-8A856CF3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04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0D009-47EB-E04E-0235-189E3357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F9B47A-DD70-4158-9537-D53F5966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93B54B-7DF3-C9E3-164A-8990E8D1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EA6689-8A45-7ED0-5E67-207F38A6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62F51E-104B-711E-A9E9-E3FB8B61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47D0E3-3B00-2831-2888-93D713C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C0DDD9-5C9F-57CA-7F0D-FE5F96957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373322-2859-6D29-0390-25D5DABC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5DAA5D-30FA-03E7-E765-4F777A86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0154D1-588A-0095-1B45-4818B31E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02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DCEF2-D62B-621C-ECE7-6BA1324B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CBA06-49AC-67EE-E8A1-DCE32AC7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3EAA60-329A-9DA7-8F87-89C4E8BE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B4CC35-1AC6-9B43-34BB-F29711C4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615735-6D74-88E9-5A37-980FF05F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3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13704-4173-1BEE-A9C1-EA72EDACD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306D02-0720-13EF-895C-662FE9D2A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2A032A-2746-7CDD-8093-956FED8B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F795BE-3DD7-7FC2-75D3-DD5E4F66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2FB57E-0850-7216-A504-5F725F4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2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673C7-FA09-18F1-5DAC-0C00B8DF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B7190A-56C1-0E2B-8580-31C02136A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BABC12-6C7C-CEB1-4CA7-D1349BFF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09D293-E810-23DB-DC5E-1117DEA7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C66886-7F2D-737E-B9E6-02AD4B79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F00271-92C9-A4AB-EE65-211033DF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06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5F150-F750-A4C1-9F4F-96C508A4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241291-C413-0027-8460-C5FF9861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EE45DA-49CD-DCA1-5CB9-B71228687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7976D2-61B2-9F5B-3BA7-75FF1A214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CB2364-D258-7944-F873-3B2960A70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FDC4C0-1466-73F2-A3D2-143836B3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078684-741F-0B0A-E9B7-15C7B2D3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152FD0-F6CF-276F-BC7F-5FDAB2D2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44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24758-5D72-0ED3-49AF-60648FB8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7695AEC-A562-B688-0585-1ACFAE84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8FDF2-6798-7473-4D3B-830A1152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7F2D8E-3136-78FE-8EEC-AEDCDD35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89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5E70506-1582-E158-C41C-19D044F2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C4E263-B7E6-D9D1-5228-2DB5BE5C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A7D198-DCB0-42B3-48B9-AD27D460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42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3FD41-BA20-E383-FF73-EB7AE087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D6A5CB-557F-0085-CC6F-40377E4F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47E47A-3B9C-D777-FBF5-927B5FE4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1370FF-EA54-5F57-0988-869D310B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4AFCDA-4EDD-7B2E-E5A1-90729998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82909C-E242-C05C-576B-02BE1112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5EEF6-F979-C5F8-B9B1-774BF140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C6F232-4ED1-281B-7097-4625C0A2C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2EE80D-CD50-BDF8-7D02-4941580B3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AC6EB6-C20A-7C6F-49DC-AA9B3F1B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755142-6F74-7027-2BB2-358CAEC72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5B5288-895A-C0BE-141B-12EC2CC5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12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5B4D70-4D95-267C-64A3-9FE77351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99EC69-72FF-C615-05A2-F952900FA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B499E7-F2BA-1AFF-0319-6CF383EA3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AAEB-FE5D-3341-A7F5-8C1F0916C739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A0E2BB-E990-557E-A194-18E49B0F0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AAE2C5-5740-C872-AE4E-4A63722CC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3C9D-703A-9C4A-8A44-C26A51B3D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9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VLJveBafyk?feature=oembed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jUA4z5B8eE?feature=oembed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rSsLNVj13M?feature=oembe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consumentenbond.nl/virusscanner/bes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lxStQIs5bc?feature=oembed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RYZ-dr-DDg?feature=oembed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XI9-jeri6Q?feature=oembed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3n6e7VOzN4?feature=oembed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politie.nl/aangifte-of-melding-doen/controleer-handelspartij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veiliginternetten.nl/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bliocenter.op-shop.nl/12/klik-tik/vanaf/25-03-2024" TargetMode="External"/><Relationship Id="rId5" Type="http://schemas.openxmlformats.org/officeDocument/2006/relationships/hyperlink" Target="https://www.politie.nl/" TargetMode="External"/><Relationship Id="rId4" Type="http://schemas.openxmlformats.org/officeDocument/2006/relationships/hyperlink" Target="https://laatjeniethackmaken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fzfDjRkiFU?feature=oembed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AD8AB-A40B-BE84-D913-60BF7E5F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56"/>
            <a:ext cx="10515600" cy="6643254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</a:rPr>
              <a:t>		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78557BE-A982-A4CA-E6CA-065D7240DE02}"/>
              </a:ext>
            </a:extLst>
          </p:cNvPr>
          <p:cNvSpPr txBox="1"/>
          <p:nvPr/>
        </p:nvSpPr>
        <p:spPr>
          <a:xfrm>
            <a:off x="3851713" y="699655"/>
            <a:ext cx="61883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  <a:latin typeface="+mj-lt"/>
              </a:rPr>
              <a:t>Deze middag gaat over:</a:t>
            </a:r>
          </a:p>
          <a:p>
            <a:endParaRPr lang="nl-NL" sz="2800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+mj-lt"/>
              </a:rPr>
              <a:t>Informatiepunt Digitale Overheid (IDO)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+mj-lt"/>
              </a:rPr>
              <a:t>Veilig internetten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+mj-lt"/>
              </a:rPr>
              <a:t>Politie met Mobiel Media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70C0"/>
              </a:solidFill>
              <a:latin typeface="+mj-lt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AC0353-AD58-177C-302D-5B970280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34" y="2921000"/>
            <a:ext cx="6345005" cy="35721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5FC62C-9577-BE45-BCCD-33C3BA3BD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6B0D500-3136-6EBA-D951-990FCE2C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16" y="2459265"/>
            <a:ext cx="2276179" cy="273248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6EBA6A8-DC40-0F25-03CC-CB939CA3F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94" y="699655"/>
            <a:ext cx="2276180" cy="13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B5F83-97F5-85EA-218D-634A29F2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Zorg voor veilige wachtwoorden</a:t>
            </a:r>
          </a:p>
        </p:txBody>
      </p:sp>
      <p:pic>
        <p:nvPicPr>
          <p:cNvPr id="6" name="Onlinemedia 5">
            <a:hlinkClick r:id="" action="ppaction://media"/>
            <a:extLst>
              <a:ext uri="{FF2B5EF4-FFF2-40B4-BE49-F238E27FC236}">
                <a16:creationId xmlns:a16="http://schemas.microsoft.com/office/drawing/2014/main" id="{A8C8BD04-3913-944B-69ED-E893EF2C4F4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679" y="1605107"/>
            <a:ext cx="7495489" cy="4234584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7CA1CC9-157C-A25A-4879-5DF97000C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7874" y="1589521"/>
            <a:ext cx="4017818" cy="4351338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In gesprek: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Hoe zit het met jouw wachtwoorden?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Waar en hoe bewaar je          je wachtwoorden?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285881-B938-96DB-1389-A5F0EFA24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F7BAC-EAC9-3B53-5E9B-078C2F95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Doe je updates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5A8D6D-3B75-9E4F-40B0-FCE46EB39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89157" y="1690688"/>
            <a:ext cx="2867891" cy="425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In gesprek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Herken je dit?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Hoe regel jij je updates?</a:t>
            </a:r>
          </a:p>
        </p:txBody>
      </p:sp>
      <p:pic>
        <p:nvPicPr>
          <p:cNvPr id="9" name="Onlinemedia 8">
            <a:hlinkClick r:id="" action="ppaction://media"/>
            <a:extLst>
              <a:ext uri="{FF2B5EF4-FFF2-40B4-BE49-F238E27FC236}">
                <a16:creationId xmlns:a16="http://schemas.microsoft.com/office/drawing/2014/main" id="{6D4B6C10-0133-27CA-90D4-8AD129C1F89B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679" y="1690688"/>
            <a:ext cx="8476128" cy="47885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D48700-C83E-B3D5-9320-576B655EE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30878-7DD2-D459-E8AA-6A6CC459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Virusscanner</a:t>
            </a:r>
          </a:p>
        </p:txBody>
      </p:sp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6C45D08F-AA00-83B5-62FF-CF0D8785C51E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097" y="1548534"/>
            <a:ext cx="8319069" cy="4699866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223061-07B9-B282-CFBF-E0199CD94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90709" y="1548534"/>
            <a:ext cx="312371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</a:rPr>
              <a:t>Testen virusscanners </a:t>
            </a:r>
            <a:r>
              <a:rPr lang="nl-NL" dirty="0">
                <a:solidFill>
                  <a:srgbClr val="0070C0"/>
                </a:solidFill>
                <a:latin typeface="+mj-lt"/>
                <a:hlinkClick r:id="rId4"/>
              </a:rPr>
              <a:t>Consumentenbond </a:t>
            </a:r>
            <a:endParaRPr lang="nl-NL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6A577-206F-5927-BDBF-C868F5CBF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C82D74-D7E3-DAA4-0FE9-02B312E0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Eerst checken, dan klikken: </a:t>
            </a:r>
            <a:r>
              <a:rPr lang="nl-NL" dirty="0" err="1">
                <a:solidFill>
                  <a:srgbClr val="0070C0"/>
                </a:solidFill>
              </a:rPr>
              <a:t>Phishing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1AD1639D-C560-E34B-EFDC-B73879715D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19" y="2012446"/>
            <a:ext cx="7700962" cy="43513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BE3DC85-73B5-E7D6-2873-0C68B1174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162A6-D523-A2E9-6946-D1DFD480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Check of het een </a:t>
            </a:r>
            <a:r>
              <a:rPr lang="nl-NL" dirty="0" err="1">
                <a:solidFill>
                  <a:srgbClr val="0070C0"/>
                </a:solidFill>
              </a:rPr>
              <a:t>phishing</a:t>
            </a:r>
            <a:r>
              <a:rPr lang="nl-NL" dirty="0">
                <a:solidFill>
                  <a:srgbClr val="0070C0"/>
                </a:solidFill>
              </a:rPr>
              <a:t>-mail is door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7E52CE-3235-3A33-4356-5DD4A64E9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695" y="1516135"/>
            <a:ext cx="10537105" cy="525296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BA0D1E-D50D-708B-AD1E-969CAFA4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2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356C6-1226-7C1A-8ACC-2DF9DCB1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Eerste checken, dan klikken: </a:t>
            </a:r>
            <a:r>
              <a:rPr lang="nl-NL" dirty="0" err="1">
                <a:solidFill>
                  <a:srgbClr val="0070C0"/>
                </a:solidFill>
              </a:rPr>
              <a:t>Spoofing</a:t>
            </a:r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4E01FE40-995A-5565-887D-ACC603764C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99DB3BD-1044-5854-4769-952653B04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E728-AFFB-B40B-9205-5BB656CA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Eerst checken, dan klikken: </a:t>
            </a:r>
            <a:r>
              <a:rPr lang="nl-NL" dirty="0" err="1">
                <a:solidFill>
                  <a:srgbClr val="0070C0"/>
                </a:solidFill>
              </a:rPr>
              <a:t>Spoofing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3B3FA7-9EF6-85CC-1C88-96EA64FCC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3200" dirty="0" err="1">
                <a:solidFill>
                  <a:srgbClr val="0070C0"/>
                </a:solidFill>
                <a:latin typeface="+mj-lt"/>
              </a:rPr>
              <a:t>Spoofing</a:t>
            </a:r>
            <a:r>
              <a:rPr lang="nl-NL" sz="3200" dirty="0">
                <a:solidFill>
                  <a:srgbClr val="0070C0"/>
                </a:solidFill>
                <a:latin typeface="+mj-lt"/>
              </a:rPr>
              <a:t> gaat via: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Email: controleer dus altijd het emailadres. 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Smartphone: je wordt gebeld door de bank of belastingdienst. 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Internet: e</a:t>
            </a:r>
            <a: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  <a:t>en oplichter stuurt een link van een website (via een e-mail of SMS). De nepwebsite lijkt heel erg op een echte site. </a:t>
            </a:r>
          </a:p>
          <a:p>
            <a:pPr marL="0" indent="0">
              <a:buNone/>
            </a:pPr>
            <a:endParaRPr lang="nl-NL" sz="32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  <a:t>In gesprek: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Wat zou je doen?</a:t>
            </a:r>
            <a:endParaRPr lang="nl-NL" sz="3200" b="0" i="0" u="none" strike="noStrike" dirty="0">
              <a:solidFill>
                <a:srgbClr val="0070C0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nl-NL" dirty="0">
              <a:solidFill>
                <a:srgbClr val="333333"/>
              </a:solidFill>
              <a:latin typeface="-apple-system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C4F387-E1BC-0B3A-20D9-6B23D45C0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0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DDC93-76F8-8B79-3960-59679CF1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i="0" u="none" strike="noStrike" dirty="0">
                <a:solidFill>
                  <a:srgbClr val="0070C0"/>
                </a:solidFill>
                <a:effectLst/>
                <a:cs typeface="Calibri" panose="020F0502020204030204" pitchFamily="34" charset="0"/>
              </a:rPr>
              <a:t>Eerst checken, dan klikken: afzender E-mails</a:t>
            </a:r>
            <a:endParaRPr lang="nl-NL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E29A88C-7128-3CAA-30C9-1127D385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89"/>
            <a:ext cx="10515600" cy="4574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Een voorbeeld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1950F6-1E71-28D5-E94D-1D15B359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62" y="2367103"/>
            <a:ext cx="9360049" cy="429002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1F1C02-FC3B-C3E1-CB75-57CB877B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9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8293F-0840-5B53-B16C-12E81DA2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Hulpvraagfraude via je smartphone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83D25AC9-F84B-CD0E-5941-E53EFBC2E3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09C6606-D435-3D19-C900-950B8BCD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A35D0-CF93-8829-AEDB-72F29A7B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Herken fraude via WhatsApp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82284-C285-3DBB-E570-9C770DF8B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6291"/>
            <a:ext cx="5181600" cy="4680672"/>
          </a:xfrm>
        </p:spPr>
        <p:txBody>
          <a:bodyPr>
            <a:normAutofit lnSpcReduction="10000"/>
          </a:bodyPr>
          <a:lstStyle/>
          <a:p>
            <a:r>
              <a:rPr lang="nl-NL" b="0" i="0" u="none" strike="noStrike" dirty="0">
                <a:solidFill>
                  <a:srgbClr val="0070C0"/>
                </a:solidFill>
                <a:effectLst/>
                <a:latin typeface="+mj-lt"/>
              </a:rPr>
              <a:t>Vaak een onbekend nummer</a:t>
            </a:r>
          </a:p>
          <a:p>
            <a:r>
              <a:rPr lang="nl-NL" dirty="0">
                <a:solidFill>
                  <a:srgbClr val="0070C0"/>
                </a:solidFill>
                <a:latin typeface="+mj-lt"/>
              </a:rPr>
              <a:t>Gestolen profielfoto van iemand die je kent</a:t>
            </a:r>
          </a:p>
          <a:p>
            <a:r>
              <a:rPr lang="nl-NL" b="0" i="0" u="none" strike="noStrike" dirty="0">
                <a:solidFill>
                  <a:srgbClr val="0070C0"/>
                </a:solidFill>
                <a:effectLst/>
                <a:latin typeface="+mj-lt"/>
              </a:rPr>
              <a:t>Persoon vraagt je geld over te maken voor een crisissituatie</a:t>
            </a:r>
          </a:p>
          <a:p>
            <a:r>
              <a:rPr lang="nl-NL" b="0" i="0" u="none" strike="noStrike" dirty="0">
                <a:solidFill>
                  <a:srgbClr val="0070C0"/>
                </a:solidFill>
                <a:effectLst/>
                <a:latin typeface="+mj-lt"/>
              </a:rPr>
              <a:t>Er volgt een betaalverzoek, bijvoorbeeld via Tikkie of een bank</a:t>
            </a:r>
          </a:p>
          <a:p>
            <a:r>
              <a:rPr lang="nl-NL" b="0" i="0" u="none" strike="noStrike" dirty="0">
                <a:solidFill>
                  <a:srgbClr val="0070C0"/>
                </a:solidFill>
                <a:effectLst/>
                <a:latin typeface="+mj-lt"/>
              </a:rPr>
              <a:t>Spoed: het moet nu</a:t>
            </a:r>
          </a:p>
          <a:p>
            <a:r>
              <a:rPr lang="nl-NL" b="0" i="0" u="none" strike="noStrike" dirty="0">
                <a:solidFill>
                  <a:srgbClr val="0070C0"/>
                </a:solidFill>
                <a:effectLst/>
                <a:latin typeface="+mj-lt"/>
              </a:rPr>
              <a:t>Diegene wil alleen communiceren via WhatsApp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AE8187-6F79-D0E2-6A05-C2847E56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6291"/>
            <a:ext cx="5181600" cy="4680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</a:rPr>
              <a:t>In gesprek: wat zou jij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EADE2A-B769-BEDF-30AF-3283731F1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91" y="3285745"/>
            <a:ext cx="3639360" cy="25217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5528DA-C4C7-E4E6-D42E-9A1E2070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883FB-1FCD-49A8-4350-248BEE4B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IDO Informatie Punt Digitale Overheid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5A92CA-4956-CC1C-2256-910211BD3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Alle bibliotheken in Nederland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In Heel elke dinsdag 10.00 – 12.00 uur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Gratis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Geen lidmaatschap vereist, voor iedereen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Welkom zonder afspraak</a:t>
            </a:r>
          </a:p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Bij te complexe vragen </a:t>
            </a:r>
            <a:br>
              <a:rPr lang="nl-NL" sz="3200" dirty="0">
                <a:solidFill>
                  <a:srgbClr val="0070C0"/>
                </a:solidFill>
                <a:latin typeface="+mj-lt"/>
              </a:rPr>
            </a:br>
            <a:r>
              <a:rPr lang="nl-NL" sz="3200" dirty="0">
                <a:solidFill>
                  <a:srgbClr val="0070C0"/>
                </a:solidFill>
                <a:latin typeface="+mj-lt"/>
              </a:rPr>
              <a:t>wordt doorverwezen</a:t>
            </a:r>
          </a:p>
          <a:p>
            <a:pPr marL="0" indent="0">
              <a:buNone/>
            </a:pPr>
            <a:endParaRPr lang="nl-NL" sz="3200" dirty="0">
              <a:latin typeface="+mj-lt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350B45-9A52-3C01-7C49-D8CC51ED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4411663"/>
            <a:ext cx="5372100" cy="17653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1FDE812-15B2-FDD1-C730-31AD6CCC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437D0-593C-0F6A-0CF0-68636CBE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De volgende stap = KI of AI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29FAF0-29A6-2032-1D38-8359E1E3D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0" u="none" strike="noStrike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Kunstmatige intelligentie (KI) of artificiële intelligentie (AI)</a:t>
            </a:r>
          </a:p>
          <a:p>
            <a:pPr marL="0" indent="0">
              <a:buNone/>
            </a:pPr>
            <a:br>
              <a:rPr lang="nl-NL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Recent in het nieuws:</a:t>
            </a:r>
          </a:p>
          <a:p>
            <a:pPr marL="0" indent="0">
              <a:buNone/>
            </a:pPr>
            <a:r>
              <a:rPr lang="nl-NL" i="1" u="none" strike="noStrike" dirty="0">
                <a:solidFill>
                  <a:srgbClr val="0070C0"/>
                </a:solidFill>
                <a:effectLst/>
                <a:latin typeface="+mj-lt"/>
              </a:rPr>
              <a:t>“Zonder dat ze het zelf weten, zijn verschillende bekende Nederlanders, Tweede Kamerleden en leden van het Koninklijk Huis in gemanipuleerde pornovideo's te zien.</a:t>
            </a:r>
            <a:endParaRPr lang="nl-NL" i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nl-NL" i="1" u="none" strike="noStrike" dirty="0">
                <a:solidFill>
                  <a:srgbClr val="0070C0"/>
                </a:solidFill>
                <a:effectLst/>
                <a:latin typeface="+mj-lt"/>
              </a:rPr>
              <a:t>Met behulp van kunstmatige intelligentie worden de gezichten van slachtoffers op lichamen van pornoacteurs geplakt. Een aantal van hen zegt aangifte te doen, onder wie de Utrechtse burgemees</a:t>
            </a:r>
            <a:r>
              <a:rPr lang="nl-NL" i="0" u="none" strike="noStrike" dirty="0">
                <a:solidFill>
                  <a:srgbClr val="0070C0"/>
                </a:solidFill>
                <a:effectLst/>
                <a:latin typeface="+mj-lt"/>
              </a:rPr>
              <a:t>ter Sharon </a:t>
            </a:r>
            <a:r>
              <a:rPr lang="nl-NL" i="1" u="none" strike="noStrike" dirty="0">
                <a:solidFill>
                  <a:srgbClr val="0070C0"/>
                </a:solidFill>
                <a:effectLst/>
                <a:latin typeface="+mj-lt"/>
              </a:rPr>
              <a:t>Dijksma en voormalig politiewoordvoerder Ellie Lust”</a:t>
            </a:r>
          </a:p>
          <a:p>
            <a:pPr marL="0" indent="0">
              <a:buNone/>
            </a:pPr>
            <a:endParaRPr lang="nl-NL" sz="3200" i="0" u="none" strike="noStrike" dirty="0">
              <a:solidFill>
                <a:srgbClr val="0070C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32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D96608-1435-0C75-0762-B4955E8E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0EA41-BDAD-E0CF-214F-D62E8270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Online winkelen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DF2CB9-88EF-0DBE-978A-4A28B142B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34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i="0" u="none" strike="noStrike" dirty="0">
                <a:solidFill>
                  <a:srgbClr val="0070C0"/>
                </a:solidFill>
                <a:effectLst/>
                <a:latin typeface="+mj-lt"/>
              </a:rPr>
              <a:t>Mensen checken achteraf of een webshop betrouwbaar is. Bijvoorbeeld als het lang duurt voordat het pakketje komt. Of als ze iets totaal anders krijgen dan ze hadden besteld. </a:t>
            </a:r>
          </a:p>
          <a:p>
            <a:pPr marL="0" indent="0">
              <a:buNone/>
            </a:pPr>
            <a:r>
              <a:rPr lang="nl-NL" sz="3000" i="0" u="none" strike="noStrike" dirty="0">
                <a:solidFill>
                  <a:srgbClr val="0070C0"/>
                </a:solidFill>
                <a:effectLst/>
                <a:latin typeface="+mj-lt"/>
              </a:rPr>
              <a:t>Voorkom problemen door de webshop éérst goed te checken en dán pas te bestellen. </a:t>
            </a:r>
            <a:endParaRPr lang="nl-NL" sz="3000" dirty="0">
              <a:solidFill>
                <a:srgbClr val="0070C0"/>
              </a:solidFill>
              <a:latin typeface="+mj-lt"/>
            </a:endParaRPr>
          </a:p>
          <a:p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48743B-CB00-5DAD-55E2-85D3A15EDD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AD9AF8-B6F2-144B-479D-470D4B2D0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09" y="3622553"/>
            <a:ext cx="3297381" cy="219425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1B8086C-6E65-B2B8-DBA9-97D83B4FF9A2}"/>
              </a:ext>
            </a:extLst>
          </p:cNvPr>
          <p:cNvSpPr txBox="1"/>
          <p:nvPr/>
        </p:nvSpPr>
        <p:spPr>
          <a:xfrm>
            <a:off x="7051964" y="1825624"/>
            <a:ext cx="44542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70C0"/>
                </a:solidFill>
                <a:latin typeface="+mj-lt"/>
              </a:rPr>
              <a:t>In gesprek: </a:t>
            </a:r>
          </a:p>
          <a:p>
            <a:r>
              <a:rPr lang="nl-NL" sz="2800" dirty="0">
                <a:solidFill>
                  <a:srgbClr val="0070C0"/>
                </a:solidFill>
                <a:latin typeface="+mj-lt"/>
              </a:rPr>
              <a:t>wat en waar koop jij via internet. Deel je ervaringen?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3EDC920-C52C-18A7-7A98-A350DB2E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EA48D-036A-FA98-EF7D-5E90B883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Online winkelen</a:t>
            </a:r>
          </a:p>
        </p:txBody>
      </p:sp>
      <p:pic>
        <p:nvPicPr>
          <p:cNvPr id="5" name="Onlinemedia 4">
            <a:hlinkClick r:id="" action="ppaction://media"/>
            <a:extLst>
              <a:ext uri="{FF2B5EF4-FFF2-40B4-BE49-F238E27FC236}">
                <a16:creationId xmlns:a16="http://schemas.microsoft.com/office/drawing/2014/main" id="{CE157846-F23C-82F0-9974-B48BE71D1C86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679" y="1314645"/>
            <a:ext cx="7396539" cy="4178682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3E8173-4970-D729-F088-6355893F4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7709" y="1195243"/>
            <a:ext cx="3969327" cy="348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0" dirty="0">
                <a:solidFill>
                  <a:srgbClr val="0070C0"/>
                </a:solidFill>
                <a:effectLst/>
                <a:latin typeface="+mj-lt"/>
              </a:rPr>
              <a:t>Voordat je met iemand zaken doet via internet, kun je hier controleren of er meldingen over deze (ver)koper zijn gedaan</a:t>
            </a:r>
          </a:p>
          <a:p>
            <a:pPr marL="0" indent="0">
              <a:buNone/>
            </a:pPr>
            <a:r>
              <a:rPr lang="nl-NL" sz="3200" dirty="0">
                <a:latin typeface="+mj-lt"/>
                <a:hlinkClick r:id="rId4"/>
              </a:rPr>
              <a:t>check de verkoper</a:t>
            </a:r>
            <a:endParaRPr lang="nl-NL" sz="3200" dirty="0">
              <a:latin typeface="+mj-lt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7AC62E-679F-A9EB-FA7C-21CA40E9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9E24D-DEDD-65A0-90BB-89A50ED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Een paar sites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2D242-F857-CC44-C068-025FE6006E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Veilig internetten</a:t>
            </a:r>
            <a:endParaRPr lang="nl-N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Bescherm jezelf tegen hackers</a:t>
            </a:r>
            <a:endParaRPr lang="nl-N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Politie</a:t>
            </a:r>
            <a:endParaRPr lang="nl-N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nl-NL" dirty="0" err="1">
                <a:solidFill>
                  <a:srgbClr val="0563C1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Bibliocenter</a:t>
            </a:r>
            <a:r>
              <a:rPr lang="nl-NL" dirty="0">
                <a:solidFill>
                  <a:srgbClr val="0070C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cursus Klik en Tik</a:t>
            </a:r>
            <a:endParaRPr lang="nl-NL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211A906-CDA3-1C83-A11B-4375C80FB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715001" y="1207254"/>
            <a:ext cx="6158343" cy="4097785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78D92FB-CF63-5B08-1FFA-DB12C41260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6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69529-3291-24E5-51E4-55C230BA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IDO Informatie Punt Digitale Overheid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314802-737A-6774-C7C6-2D04B7197B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Aanvragen </a:t>
            </a:r>
            <a:r>
              <a:rPr lang="nl-NL" sz="3200" dirty="0" err="1">
                <a:solidFill>
                  <a:srgbClr val="0070C0"/>
                </a:solidFill>
                <a:latin typeface="+mj-lt"/>
              </a:rPr>
              <a:t>DigiD</a:t>
            </a:r>
            <a:endParaRPr lang="nl-NL" sz="32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Belastingen en toeslagen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AOW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Werk en uitkering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Inburgering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Rijbewijs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AF37446-85D3-3E3A-9924-B05C603185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Vragen aan je verzekering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Toeslagen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Verkeersboetes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Afspraak maken bij de huisarts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Afspraak maken bij de gemeente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ACE68E-66DA-1E04-8B70-235C1383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F59A6-F6DC-45E0-0017-68120712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070C0"/>
                </a:solidFill>
              </a:rPr>
              <a:t>DigiD</a:t>
            </a:r>
            <a:r>
              <a:rPr lang="nl-NL" dirty="0">
                <a:solidFill>
                  <a:srgbClr val="0070C0"/>
                </a:solidFill>
              </a:rPr>
              <a:t>, zelf je overheidszaken 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E5C7F0-0ECB-3E87-1D3C-1D2A87717F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  <a:t>Digitale Identiteit. </a:t>
            </a:r>
          </a:p>
          <a:p>
            <a:pPr marL="0" indent="0">
              <a:buNone/>
            </a:pPr>
            <a:endParaRPr lang="nl-NL" sz="3200" dirty="0">
              <a:solidFill>
                <a:srgbClr val="1F1F1F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3200" dirty="0" err="1">
                <a:solidFill>
                  <a:srgbClr val="0070C0"/>
                </a:solidFill>
                <a:latin typeface="+mj-lt"/>
              </a:rPr>
              <a:t>Bibliocenter</a:t>
            </a:r>
            <a:r>
              <a:rPr lang="nl-NL" sz="3200" dirty="0">
                <a:solidFill>
                  <a:srgbClr val="0070C0"/>
                </a:solidFill>
                <a:latin typeface="+mj-lt"/>
              </a:rPr>
              <a:t> organiseert regelmatig cursus </a:t>
            </a:r>
            <a:r>
              <a:rPr lang="nl-NL" sz="3200" dirty="0" err="1">
                <a:solidFill>
                  <a:srgbClr val="0070C0"/>
                </a:solidFill>
                <a:latin typeface="+mj-lt"/>
              </a:rPr>
              <a:t>DigiD</a:t>
            </a:r>
            <a:r>
              <a:rPr lang="nl-NL" sz="3200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Altijd op donderdagen van 10.30-12.30 uur </a:t>
            </a:r>
            <a:br>
              <a:rPr lang="nl-NL" sz="3200" dirty="0">
                <a:solidFill>
                  <a:srgbClr val="0070C0"/>
                </a:solidFill>
                <a:latin typeface="+mj-lt"/>
              </a:rPr>
            </a:br>
            <a:r>
              <a:rPr lang="nl-NL" sz="3200" dirty="0">
                <a:solidFill>
                  <a:srgbClr val="0070C0"/>
                </a:solidFill>
                <a:latin typeface="+mj-lt"/>
              </a:rPr>
              <a:t>(4 bijeenkomsten)</a:t>
            </a:r>
          </a:p>
          <a:p>
            <a:pPr marL="0" indent="0">
              <a:buNone/>
            </a:pPr>
            <a:endParaRPr lang="nl-NL" dirty="0">
              <a:solidFill>
                <a:srgbClr val="1F1F1F"/>
              </a:solidFill>
              <a:latin typeface="Google Sans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3B706A2-C428-F935-27EB-E08A666A4E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6170" y="1825625"/>
            <a:ext cx="4673659" cy="4351338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D119A94-C402-53AD-851F-ED10E66FE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C217A-11B8-E988-2001-88D87E07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95" y="510374"/>
            <a:ext cx="10515600" cy="936480"/>
          </a:xfrm>
        </p:spPr>
        <p:txBody>
          <a:bodyPr>
            <a:normAutofit/>
          </a:bodyPr>
          <a:lstStyle/>
          <a:p>
            <a:pPr algn="ctr"/>
            <a:r>
              <a:rPr lang="nl-NL" sz="4400" dirty="0">
                <a:solidFill>
                  <a:srgbClr val="0070C0"/>
                </a:solidFill>
              </a:rPr>
              <a:t>Internet - hoe het begon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1FBD2E16-43D4-2110-6492-959C44F178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0122" y="1651577"/>
            <a:ext cx="8114146" cy="45844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B10E85-EE14-1AD0-4A63-3E8BF9591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D15CB-5214-630E-F481-37832265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Ben jij veilig online?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9B55C-C6D1-A580-A3C4-DC90B2039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In gesprek: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Wat heb jij geregeld om online veilig te zijn?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438F08-6800-69C5-3FB4-90D1905E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23" y="3429000"/>
            <a:ext cx="2844800" cy="2844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0F89538-268C-A43B-091E-025E1A28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18" y="3429000"/>
            <a:ext cx="2844800" cy="2844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B97F571-1581-FE72-6BD8-FD9018B58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13" y="3467100"/>
            <a:ext cx="2844800" cy="2844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A6876DC-D67B-BEE8-0E94-6480D0F6B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39" y="3467100"/>
            <a:ext cx="2844800" cy="28448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4AB4499-B85C-C97C-EAF7-1734FC8E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C116-25CB-41A9-A3D9-AF3D7B91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Welke apparaten kunnen onveilig zijn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E1462-C95F-25EA-A14E-5B48E9D2A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</a:rPr>
              <a:t>Alle apparaten via WIFI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70C0"/>
                </a:solidFill>
                <a:latin typeface="+mj-lt"/>
              </a:rPr>
              <a:t>televisie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70C0"/>
                </a:solidFill>
                <a:latin typeface="+mj-lt"/>
              </a:rPr>
              <a:t>deurbel en camera’s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70C0"/>
                </a:solidFill>
                <a:latin typeface="+mj-lt"/>
              </a:rPr>
              <a:t>computer, tablet,        smartphone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</a:rPr>
              <a:t>In gesprek: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+mj-lt"/>
              </a:rPr>
              <a:t>Welke ken je nog meer?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415F53C-ECB7-DEF6-8DAA-0870CBDDC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8637" y="2170167"/>
            <a:ext cx="6284623" cy="3778813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C534EDC-1A57-7847-9C97-082AE0BC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7C5E998-5C2B-B7F2-966D-F3EEB5EC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Cyberschaamte</a:t>
            </a:r>
          </a:p>
        </p:txBody>
      </p: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ED7D7144-C222-2F69-30DA-42EBFEB16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Reacties uit de omgeving: 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“Heb je je wachtwoord niet veranderd dan?” </a:t>
            </a: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Of “Dat jij daar in getrapt bent!”</a:t>
            </a:r>
          </a:p>
          <a:p>
            <a:pPr marL="0" indent="0">
              <a:buNone/>
            </a:pPr>
            <a:endParaRPr lang="nl-NL" sz="32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In gesprek: herken je dit?</a:t>
            </a:r>
          </a:p>
          <a:p>
            <a:pPr marL="0" indent="0" algn="r">
              <a:buNone/>
            </a:pPr>
            <a:endParaRPr lang="nl-NL" sz="3200" dirty="0">
              <a:solidFill>
                <a:srgbClr val="0070C0"/>
              </a:solidFill>
              <a:latin typeface="+mj-lt"/>
            </a:endParaRPr>
          </a:p>
          <a:p>
            <a:pPr marL="0" indent="0" algn="r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Schaam je niet!</a:t>
            </a:r>
          </a:p>
          <a:p>
            <a:pPr marL="0" indent="0" algn="r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Doe altijd aangifte, omdat:</a:t>
            </a:r>
          </a:p>
          <a:p>
            <a:pPr marL="0" indent="0" algn="r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Het helpt om de beveiligings-updates te verbeteren</a:t>
            </a:r>
          </a:p>
          <a:p>
            <a:pPr marL="0" indent="0" algn="r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Het helpt de politie de grote jongens aan te pakken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B184CF3-6346-0F7F-C0E2-4A77F308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CD740-C65F-2132-1414-16900A8B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Online veiligheid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AE0B85-8AD1-EADF-1B47-A30FBFD14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63745" cy="4893160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>
                <a:solidFill>
                  <a:srgbClr val="0070C0"/>
                </a:solidFill>
                <a:latin typeface="+mj-lt"/>
              </a:rPr>
              <a:t>V</a:t>
            </a:r>
            <a: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  <a:t>eel manieren om jouw telefoon of computer </a:t>
            </a:r>
            <a:b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  <a:t>binnen te komen en schade aan te richten. </a:t>
            </a:r>
          </a:p>
          <a:p>
            <a:pPr marL="0" indent="0">
              <a:buNone/>
            </a:pPr>
            <a:endParaRPr lang="nl-NL" sz="3200" b="0" i="0" u="none" strike="noStrike" dirty="0">
              <a:solidFill>
                <a:srgbClr val="0070C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  <a:t>In gesprek:	</a:t>
            </a:r>
            <a:b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</a:br>
            <a:r>
              <a:rPr lang="nl-NL" sz="3200" b="0" i="0" u="none" strike="noStrike" dirty="0">
                <a:solidFill>
                  <a:srgbClr val="0070C0"/>
                </a:solidFill>
                <a:effectLst/>
                <a:latin typeface="+mj-lt"/>
              </a:rPr>
              <a:t>benoem een aantal manieren</a:t>
            </a:r>
            <a:endParaRPr lang="nl-NL" sz="3200" dirty="0">
              <a:solidFill>
                <a:srgbClr val="0070C0"/>
              </a:solidFill>
              <a:latin typeface="+mj-lt"/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33F56C-8B23-AA37-204A-C2EEF2D4E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800" y="3099256"/>
            <a:ext cx="5419258" cy="282289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55E498-F96C-F5FC-B9B4-A463CC777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572" y="88900"/>
            <a:ext cx="1690749" cy="6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391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695</Words>
  <Application>Microsoft Office PowerPoint</Application>
  <PresentationFormat>Breedbeeld</PresentationFormat>
  <Paragraphs>115</Paragraphs>
  <Slides>23</Slides>
  <Notes>3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Google Sans</vt:lpstr>
      <vt:lpstr>Kantoorthema</vt:lpstr>
      <vt:lpstr>PowerPoint-presentatie</vt:lpstr>
      <vt:lpstr>IDO Informatie Punt Digitale Overheid</vt:lpstr>
      <vt:lpstr>IDO Informatie Punt Digitale Overheid</vt:lpstr>
      <vt:lpstr>DigiD, zelf je overheidszaken regelen</vt:lpstr>
      <vt:lpstr>Internet - hoe het begon</vt:lpstr>
      <vt:lpstr>Ben jij veilig online?</vt:lpstr>
      <vt:lpstr>Welke apparaten kunnen onveilig zijn</vt:lpstr>
      <vt:lpstr>Cyberschaamte</vt:lpstr>
      <vt:lpstr>Online veiligheid</vt:lpstr>
      <vt:lpstr>Zorg voor veilige wachtwoorden</vt:lpstr>
      <vt:lpstr>Doe je updates</vt:lpstr>
      <vt:lpstr>Virusscanner</vt:lpstr>
      <vt:lpstr>Eerst checken, dan klikken: Phishing </vt:lpstr>
      <vt:lpstr>Check of het een phishing-mail is door</vt:lpstr>
      <vt:lpstr>Eerste checken, dan klikken: Spoofing</vt:lpstr>
      <vt:lpstr>Eerst checken, dan klikken: Spoofing</vt:lpstr>
      <vt:lpstr>Eerst checken, dan klikken: afzender E-mails</vt:lpstr>
      <vt:lpstr>Hulpvraagfraude via je smartphone</vt:lpstr>
      <vt:lpstr>Herken fraude via WhatsApp</vt:lpstr>
      <vt:lpstr>De volgende stap = KI of AI</vt:lpstr>
      <vt:lpstr>Online winkelen</vt:lpstr>
      <vt:lpstr>Online winkelen</vt:lpstr>
      <vt:lpstr>Een paar 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veiligheid in 5 stappen</dc:title>
  <dc:creator>Microsoft Office User</dc:creator>
  <cp:lastModifiedBy>Tom Dankbaar</cp:lastModifiedBy>
  <cp:revision>6</cp:revision>
  <dcterms:created xsi:type="dcterms:W3CDTF">2024-03-17T09:16:10Z</dcterms:created>
  <dcterms:modified xsi:type="dcterms:W3CDTF">2024-04-17T12:28:07Z</dcterms:modified>
</cp:coreProperties>
</file>